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gif" ContentType="image/gif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62" r:id="rId2"/>
    <p:sldId id="292" r:id="rId3"/>
    <p:sldId id="258" r:id="rId4"/>
    <p:sldId id="293" r:id="rId5"/>
    <p:sldId id="295" r:id="rId6"/>
    <p:sldId id="296" r:id="rId7"/>
    <p:sldId id="297" r:id="rId8"/>
    <p:sldId id="294" r:id="rId9"/>
    <p:sldId id="298" r:id="rId10"/>
    <p:sldId id="299" r:id="rId11"/>
    <p:sldId id="300" r:id="rId12"/>
    <p:sldId id="301" r:id="rId13"/>
    <p:sldId id="302" r:id="rId14"/>
    <p:sldId id="306" r:id="rId15"/>
    <p:sldId id="304" r:id="rId16"/>
    <p:sldId id="303" r:id="rId17"/>
    <p:sldId id="316" r:id="rId18"/>
    <p:sldId id="308" r:id="rId19"/>
    <p:sldId id="310" r:id="rId20"/>
    <p:sldId id="311" r:id="rId21"/>
    <p:sldId id="315" r:id="rId22"/>
    <p:sldId id="317" r:id="rId23"/>
    <p:sldId id="314" r:id="rId24"/>
    <p:sldId id="313" r:id="rId25"/>
    <p:sldId id="320" r:id="rId26"/>
    <p:sldId id="321" r:id="rId27"/>
    <p:sldId id="319" r:id="rId28"/>
    <p:sldId id="312" r:id="rId29"/>
    <p:sldId id="285" r:id="rId30"/>
    <p:sldId id="287" r:id="rId31"/>
    <p:sldId id="288" r:id="rId32"/>
    <p:sldId id="289" r:id="rId33"/>
    <p:sldId id="290" r:id="rId34"/>
    <p:sldId id="291" r:id="rId35"/>
    <p:sldId id="260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1E1E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4587" autoAdjust="0"/>
    <p:restoredTop sz="86437" autoAdjust="0"/>
  </p:normalViewPr>
  <p:slideViewPr>
    <p:cSldViewPr>
      <p:cViewPr>
        <p:scale>
          <a:sx n="98" d="100"/>
          <a:sy n="98" d="100"/>
        </p:scale>
        <p:origin x="-2004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-387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7"/>
  <c:chart>
    <c:title>
      <c:tx>
        <c:rich>
          <a:bodyPr/>
          <a:lstStyle/>
          <a:p>
            <a:pPr>
              <a:defRPr/>
            </a:pPr>
            <a:r>
              <a:rPr lang="ko-KR"/>
              <a:t>제목</a:t>
            </a:r>
          </a:p>
        </c:rich>
      </c:tx>
      <c:layout/>
    </c:title>
    <c:plotArea>
      <c:layout/>
      <c:areaChart>
        <c:grouping val="standard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4BB393">
                <a:alpha val="80000"/>
              </a:srgbClr>
            </a:solidFill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4.5</c:v>
                </c:pt>
                <c:pt idx="4">
                  <c:v>4.3</c:v>
                </c:pt>
                <c:pt idx="5">
                  <c:v>3</c:v>
                </c:pt>
                <c:pt idx="6">
                  <c:v>3.5</c:v>
                </c:pt>
                <c:pt idx="7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spPr>
            <a:solidFill>
              <a:srgbClr val="2DB400">
                <a:alpha val="85000"/>
              </a:srgbClr>
            </a:solidFill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3</c:v>
                </c:pt>
                <c:pt idx="1">
                  <c:v>4.5</c:v>
                </c:pt>
                <c:pt idx="2">
                  <c:v>3.5</c:v>
                </c:pt>
                <c:pt idx="3">
                  <c:v>3.8</c:v>
                </c:pt>
                <c:pt idx="4">
                  <c:v>3</c:v>
                </c:pt>
                <c:pt idx="5">
                  <c:v>2.5</c:v>
                </c:pt>
                <c:pt idx="6">
                  <c:v>2.2999999999999998</c:v>
                </c:pt>
                <c:pt idx="7">
                  <c:v>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spPr>
            <a:solidFill>
              <a:srgbClr val="4669D7">
                <a:alpha val="80000"/>
              </a:srgbClr>
            </a:solidFill>
            <a:ln>
              <a:noFill/>
            </a:ln>
          </c:spPr>
          <c:dLbls>
            <c:delete val="1"/>
          </c:dLbls>
          <c:cat>
            <c:strRef>
              <c:f>Sheet1!$A$2:$A$9</c:f>
              <c:strCache>
                <c:ptCount val="8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  <c:pt idx="5">
                  <c:v>내용</c:v>
                </c:pt>
                <c:pt idx="6">
                  <c:v>내용</c:v>
                </c:pt>
                <c:pt idx="7">
                  <c:v>내용</c:v>
                </c:pt>
              </c:strCache>
            </c:strRef>
          </c:cat>
          <c:val>
            <c:numRef>
              <c:f>Sheet1!$D$2:$D$9</c:f>
              <c:numCache>
                <c:formatCode>General</c:formatCode>
                <c:ptCount val="8"/>
                <c:pt idx="0">
                  <c:v>2</c:v>
                </c:pt>
                <c:pt idx="1">
                  <c:v>1.5</c:v>
                </c:pt>
                <c:pt idx="2">
                  <c:v>1.3</c:v>
                </c:pt>
                <c:pt idx="3">
                  <c:v>1</c:v>
                </c:pt>
                <c:pt idx="4">
                  <c:v>2</c:v>
                </c:pt>
                <c:pt idx="5">
                  <c:v>2.2999999999999998</c:v>
                </c:pt>
                <c:pt idx="6">
                  <c:v>2.5</c:v>
                </c:pt>
                <c:pt idx="7">
                  <c:v>3</c:v>
                </c:pt>
              </c:numCache>
            </c:numRef>
          </c:val>
        </c:ser>
        <c:dLbls>
          <c:showVal val="1"/>
        </c:dLbls>
        <c:axId val="51252608"/>
        <c:axId val="51258496"/>
      </c:areaChart>
      <c:catAx>
        <c:axId val="51252608"/>
        <c:scaling>
          <c:orientation val="minMax"/>
        </c:scaling>
        <c:axPos val="b"/>
        <c:majorTickMark val="none"/>
        <c:tickLblPos val="nextTo"/>
        <c:crossAx val="51258496"/>
        <c:crosses val="autoZero"/>
        <c:auto val="1"/>
        <c:lblAlgn val="ctr"/>
        <c:lblOffset val="100"/>
      </c:catAx>
      <c:valAx>
        <c:axId val="51258496"/>
        <c:scaling>
          <c:orientation val="minMax"/>
        </c:scaling>
        <c:axPos val="l"/>
        <c:majorGridlines>
          <c:spPr>
            <a:ln>
              <a:solidFill>
                <a:srgbClr val="404040"/>
              </a:solidFill>
            </a:ln>
          </c:spPr>
        </c:majorGridlines>
        <c:numFmt formatCode="General" sourceLinked="1"/>
        <c:majorTickMark val="none"/>
        <c:tickLblPos val="nextTo"/>
        <c:spPr>
          <a:noFill/>
          <a:ln w="3175">
            <a:solidFill>
              <a:srgbClr val="404040"/>
            </a:solidFill>
          </a:ln>
        </c:spPr>
        <c:crossAx val="51252608"/>
        <c:crosses val="autoZero"/>
        <c:crossBetween val="midCat"/>
        <c:majorUnit val="1"/>
        <c:minorUnit val="1"/>
      </c:valAx>
    </c:plotArea>
    <c:legend>
      <c:legendPos val="b"/>
      <c:layout/>
    </c:legend>
    <c:plotVisOnly val="1"/>
    <c:dispBlanksAs val="zero"/>
  </c:chart>
  <c:spPr>
    <a:ln>
      <a:noFill/>
    </a:ln>
  </c:spPr>
  <c:txPr>
    <a:bodyPr/>
    <a:lstStyle/>
    <a:p>
      <a:pPr>
        <a:defRPr sz="8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23"/>
  <c:chart>
    <c:title>
      <c:tx>
        <c:rich>
          <a:bodyPr/>
          <a:lstStyle/>
          <a:p>
            <a:pPr>
              <a:defRPr/>
            </a:pPr>
            <a:r>
              <a:rPr lang="ko-KR" dirty="0"/>
              <a:t>제목</a:t>
            </a:r>
          </a:p>
        </c:rich>
      </c:tx>
      <c:layout>
        <c:manualLayout>
          <c:xMode val="edge"/>
          <c:yMode val="edge"/>
          <c:x val="0.43914066170471311"/>
          <c:y val="1.928760027158196E-2"/>
        </c:manualLayout>
      </c:layout>
    </c:title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4669D7"/>
            </a:solidFill>
          </c:spPr>
          <c:dPt>
            <c:idx val="1"/>
            <c:spPr>
              <a:solidFill>
                <a:srgbClr val="3C58B0"/>
              </a:solidFill>
            </c:spPr>
          </c:dPt>
          <c:dPt>
            <c:idx val="2"/>
            <c:spPr>
              <a:solidFill>
                <a:srgbClr val="38519E"/>
              </a:solidFill>
            </c:spPr>
          </c:dPt>
          <c:dPt>
            <c:idx val="3"/>
            <c:spPr>
              <a:solidFill>
                <a:srgbClr val="34498B"/>
              </a:solidFill>
            </c:spPr>
          </c:dPt>
          <c:dPt>
            <c:idx val="4"/>
            <c:spPr>
              <a:solidFill>
                <a:srgbClr val="2F4178"/>
              </a:solidFill>
            </c:spPr>
          </c:dPt>
          <c:dLbls>
            <c:dLblPos val="ctr"/>
            <c:showCatName val="1"/>
            <c:showPercent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1.1000000000000001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내용2</c:v>
                </c:pt>
              </c:strCache>
            </c:strRef>
          </c:tx>
          <c:dLbls>
            <c:dLblPos val="ctr"/>
            <c:showVal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3.2</c:v>
                </c:pt>
                <c:pt idx="1">
                  <c:v>4.3</c:v>
                </c:pt>
                <c:pt idx="2">
                  <c:v>3.6</c:v>
                </c:pt>
                <c:pt idx="3">
                  <c:v>3.8</c:v>
                </c:pt>
                <c:pt idx="4">
                  <c:v>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내용3</c:v>
                </c:pt>
              </c:strCache>
            </c:strRef>
          </c:tx>
          <c:dLbls>
            <c:dLblPos val="ctr"/>
            <c:showVal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2.1</c:v>
                </c:pt>
                <c:pt idx="1">
                  <c:v>1.9000000000000001</c:v>
                </c:pt>
                <c:pt idx="2">
                  <c:v>1.7000000000000004</c:v>
                </c:pt>
                <c:pt idx="3">
                  <c:v>1.5</c:v>
                </c:pt>
                <c:pt idx="4">
                  <c:v>2.2000000000000002</c:v>
                </c:pt>
              </c:numCache>
            </c:numRef>
          </c:val>
        </c:ser>
        <c:dLbls>
          <c:showVal val="1"/>
        </c:dLbls>
        <c:firstSliceAng val="0"/>
      </c:pieChart>
    </c:plotArea>
    <c:legend>
      <c:legendPos val="b"/>
      <c:layout>
        <c:manualLayout>
          <c:xMode val="edge"/>
          <c:yMode val="edge"/>
          <c:x val="0.12689999010904776"/>
          <c:y val="0.93265496517212754"/>
          <c:w val="0.74159432584732488"/>
          <c:h val="5.7096802205159794E-2"/>
        </c:manualLayout>
      </c:layout>
    </c:legend>
    <c:plotVisOnly val="1"/>
    <c:dispBlanksAs val="zero"/>
  </c:chart>
  <c:spPr>
    <a:noFill/>
  </c:spPr>
  <c:txPr>
    <a:bodyPr/>
    <a:lstStyle/>
    <a:p>
      <a:pPr>
        <a:defRPr sz="10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24"/>
  <c:chart>
    <c:title>
      <c:tx>
        <c:rich>
          <a:bodyPr/>
          <a:lstStyle/>
          <a:p>
            <a:pPr>
              <a:defRPr/>
            </a:pPr>
            <a:r>
              <a:rPr lang="ko-KR" dirty="0"/>
              <a:t>제목</a:t>
            </a:r>
          </a:p>
        </c:rich>
      </c:tx>
      <c:layout>
        <c:manualLayout>
          <c:xMode val="edge"/>
          <c:yMode val="edge"/>
          <c:x val="0.44400482917233031"/>
          <c:y val="8.2962401654208651E-2"/>
        </c:manualLayout>
      </c:layout>
    </c:title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내용</c:v>
                </c:pt>
              </c:strCache>
            </c:strRef>
          </c:tx>
          <c:spPr>
            <a:solidFill>
              <a:srgbClr val="109D24"/>
            </a:solidFill>
          </c:spPr>
          <c:dPt>
            <c:idx val="1"/>
            <c:spPr>
              <a:solidFill>
                <a:srgbClr val="118221"/>
              </a:solidFill>
            </c:spPr>
          </c:dPt>
          <c:dPt>
            <c:idx val="2"/>
            <c:spPr>
              <a:solidFill>
                <a:srgbClr val="146820"/>
              </a:solidFill>
            </c:spPr>
          </c:dPt>
          <c:dPt>
            <c:idx val="3"/>
            <c:spPr>
              <a:solidFill>
                <a:srgbClr val="164F1E"/>
              </a:solidFill>
            </c:spPr>
          </c:dPt>
          <c:dPt>
            <c:idx val="4"/>
            <c:spPr>
              <a:solidFill>
                <a:srgbClr val="18421E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36%</a:t>
                    </a:r>
                  </a:p>
                </c:rich>
              </c:tx>
              <c:spPr/>
              <c:showPercent val="1"/>
            </c:dLbl>
            <c:dLbl>
              <c:idx val="1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14%</a:t>
                    </a:r>
                  </a:p>
                </c:rich>
              </c:tx>
              <c:spPr/>
              <c:showPercent val="1"/>
            </c:dLbl>
            <c:dLbl>
              <c:idx val="2"/>
              <c:layout/>
              <c:tx>
                <c:rich>
                  <a:bodyPr/>
                  <a:lstStyle/>
                  <a:p>
                    <a:pPr algn="ctr">
                      <a:defRPr/>
                    </a:pPr>
                    <a:r>
                      <a:rPr lang="en-US"/>
                      <a:t>19%</a:t>
                    </a:r>
                  </a:p>
                </c:rich>
              </c:tx>
              <c:spPr/>
              <c:showPercent val="1"/>
            </c:dLbl>
            <c:dLbl>
              <c:idx val="3"/>
              <c:layout/>
              <c:tx>
                <c:rich>
                  <a:bodyPr/>
                  <a:lstStyle/>
                  <a:p>
                    <a:pPr algn="ctr" rtl="0">
                      <a:defRPr/>
                    </a:pPr>
                    <a:r>
                      <a:rPr lang="en-US"/>
                      <a:t>25%</a:t>
                    </a:r>
                  </a:p>
                </c:rich>
              </c:tx>
              <c:spPr/>
              <c:showPercent val="1"/>
            </c:dLbl>
            <c:dLbl>
              <c:idx val="4"/>
              <c:layout/>
              <c:tx>
                <c:rich>
                  <a:bodyPr/>
                  <a:lstStyle/>
                  <a:p>
                    <a:pPr algn="ctr" rtl="0">
                      <a:defRPr/>
                    </a:pPr>
                    <a:r>
                      <a:rPr lang="en-US"/>
                      <a:t>6%</a:t>
                    </a:r>
                  </a:p>
                </c:rich>
              </c:tx>
              <c:spPr/>
              <c:showPercent val="1"/>
            </c:dLbl>
            <c:showPercent val="1"/>
            <c:showLeaderLines val="1"/>
          </c:dLbls>
          <c:cat>
            <c:strRef>
              <c:f>Sheet1!$A$2:$A$6</c:f>
              <c:strCache>
                <c:ptCount val="5"/>
                <c:pt idx="0">
                  <c:v>내용</c:v>
                </c:pt>
                <c:pt idx="1">
                  <c:v>내용</c:v>
                </c:pt>
                <c:pt idx="2">
                  <c:v>내용</c:v>
                </c:pt>
                <c:pt idx="3">
                  <c:v>내용</c:v>
                </c:pt>
                <c:pt idx="4">
                  <c:v>내용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6.5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1.1000000000000001</c:v>
                </c:pt>
              </c:numCache>
            </c:numRef>
          </c:val>
        </c:ser>
        <c:firstSliceAng val="0"/>
        <c:holeSize val="40"/>
      </c:doughnutChart>
    </c:plotArea>
    <c:legend>
      <c:legendPos val="b"/>
      <c:layout>
        <c:manualLayout>
          <c:xMode val="edge"/>
          <c:yMode val="edge"/>
          <c:x val="0.17165103506132559"/>
          <c:y val="0.88312859140331179"/>
          <c:w val="0.65669748774917447"/>
          <c:h val="5.3105337809348611E-2"/>
        </c:manualLayout>
      </c:layout>
    </c:legend>
    <c:plotVisOnly val="1"/>
    <c:dispBlanksAs val="zero"/>
  </c:chart>
  <c:txPr>
    <a:bodyPr/>
    <a:lstStyle/>
    <a:p>
      <a:pPr>
        <a:defRPr sz="10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pPr/>
              <a:t>2014-10-26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716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pPr/>
              <a:t>2014-10-26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CD24-FD72-452C-8969-09628A5F2B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11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www</a:t>
            </a:r>
            <a:r>
              <a:rPr lang="ko-KR" altLang="en-US" dirty="0" smtClean="0"/>
              <a:t>가 생겨난 이후로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보급과 함께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시대가 열렸습니다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보관되고 있는 전세계의 데이터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가 최근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년동안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생성된것이고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근래 </a:t>
            </a:r>
            <a:r>
              <a:rPr lang="ko-KR" altLang="en-US" dirty="0" err="1" smtClean="0"/>
              <a:t>한사람이</a:t>
            </a:r>
            <a:r>
              <a:rPr lang="ko-KR" altLang="en-US" dirty="0" smtClean="0"/>
              <a:t> 하루에 처리하는 데이터 량이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년대 한</a:t>
            </a:r>
            <a:r>
              <a:rPr lang="ko-KR" altLang="en-US" baseline="0" dirty="0" smtClean="0"/>
              <a:t> 사람이 평생 처리한 </a:t>
            </a:r>
            <a:r>
              <a:rPr lang="ko-KR" altLang="en-US" baseline="0" dirty="0" err="1" smtClean="0"/>
              <a:t>데이터량보다</a:t>
            </a:r>
            <a:r>
              <a:rPr lang="ko-KR" altLang="en-US" baseline="0" dirty="0" smtClean="0"/>
              <a:t> 많다는 불편한 진실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워랜버핏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숫자들을 몰고 다니는 </a:t>
            </a:r>
            <a:r>
              <a:rPr lang="ko-KR" altLang="en-US" baseline="0" dirty="0" err="1" smtClean="0"/>
              <a:t>직스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괴짜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들을 </a:t>
            </a:r>
            <a:r>
              <a:rPr lang="ko-KR" altLang="en-US" baseline="0" dirty="0" err="1" smtClean="0"/>
              <a:t>조심할것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그런 것들을 좀더 심각하게 받아드릴 필요가 있겠죠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NYPD</a:t>
            </a:r>
            <a:r>
              <a:rPr lang="ko-KR" altLang="en-US" baseline="0" dirty="0" smtClean="0"/>
              <a:t>는 범죄구역 예측을 위해서 빅데이터 </a:t>
            </a:r>
            <a:r>
              <a:rPr lang="en-US" altLang="ko-KR" baseline="0" dirty="0" smtClean="0"/>
              <a:t>scheme</a:t>
            </a:r>
            <a:r>
              <a:rPr lang="ko-KR" altLang="en-US" baseline="0" dirty="0" smtClean="0"/>
              <a:t>을 사용했고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도난 강도 등의 </a:t>
            </a:r>
            <a:r>
              <a:rPr lang="en-US" altLang="ko-KR" baseline="0" dirty="0" smtClean="0"/>
              <a:t>property crime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12%</a:t>
            </a:r>
            <a:r>
              <a:rPr lang="ko-KR" altLang="en-US" baseline="0" dirty="0" smtClean="0"/>
              <a:t> 감소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빈집털이는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26%</a:t>
            </a:r>
            <a:r>
              <a:rPr lang="ko-KR" altLang="en-US" baseline="0" dirty="0" smtClean="0"/>
              <a:t>감소하였다는 </a:t>
            </a:r>
            <a:r>
              <a:rPr lang="ko-KR" altLang="en-US" baseline="0" dirty="0" err="1" smtClean="0"/>
              <a:t>내용이구요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예측모델은 </a:t>
            </a:r>
            <a:r>
              <a:rPr lang="ko-KR" altLang="en-US" baseline="0" dirty="0" err="1" smtClean="0"/>
              <a:t>전미국의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개 도시에 적용되고 있다는 내용입니다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최초에 지진을 예측하기 위한 알고리즘을 만드는데 사용된 </a:t>
            </a:r>
            <a:r>
              <a:rPr lang="ko-KR" altLang="en-US" baseline="0" dirty="0" err="1" smtClean="0"/>
              <a:t>데이터중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43%</a:t>
            </a:r>
            <a:r>
              <a:rPr lang="ko-KR" altLang="en-US" baseline="0" dirty="0" smtClean="0"/>
              <a:t>는 소셜미디어에서 수집되었다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트위터에서는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 트윗이 발생하고 있고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페이스북에서는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65</a:t>
            </a:r>
            <a:r>
              <a:rPr lang="ko-KR" altLang="en-US" baseline="0" dirty="0" err="1" smtClean="0"/>
              <a:t>만번의</a:t>
            </a:r>
            <a:r>
              <a:rPr lang="ko-KR" altLang="en-US" baseline="0" dirty="0" smtClean="0"/>
              <a:t> 공유가 발생하고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헐리웃의</a:t>
            </a:r>
            <a:r>
              <a:rPr lang="ko-KR" altLang="en-US" baseline="0" dirty="0" smtClean="0"/>
              <a:t> 영화제작사들은 이 모델을 </a:t>
            </a:r>
            <a:r>
              <a:rPr lang="ko-KR" altLang="en-US" baseline="0" dirty="0" err="1" smtClean="0"/>
              <a:t>블록버스터의</a:t>
            </a:r>
            <a:r>
              <a:rPr lang="ko-KR" altLang="en-US" baseline="0" dirty="0" smtClean="0"/>
              <a:t> 수익률을 예측하는데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Netfix</a:t>
            </a:r>
            <a:r>
              <a:rPr lang="ko-KR" altLang="en-US" baseline="0" dirty="0" smtClean="0"/>
              <a:t>이야기는 건너뛰고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통신 기기들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증강현실 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등등에 </a:t>
            </a:r>
            <a:r>
              <a:rPr lang="ko-KR" altLang="en-US" baseline="0" dirty="0" err="1" smtClean="0"/>
              <a:t>둘러쌓인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유비쿼터스</a:t>
            </a:r>
            <a:r>
              <a:rPr lang="ko-KR" altLang="en-US" baseline="0" dirty="0" smtClean="0"/>
              <a:t> 시대에 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년엔 </a:t>
            </a:r>
            <a:r>
              <a:rPr lang="en-US" altLang="ko-KR" baseline="0" dirty="0" smtClean="0"/>
              <a:t>2009</a:t>
            </a:r>
            <a:r>
              <a:rPr lang="ko-KR" altLang="en-US" baseline="0" dirty="0" smtClean="0"/>
              <a:t>년보다 </a:t>
            </a:r>
            <a:r>
              <a:rPr lang="en-US" altLang="ko-KR" baseline="0" dirty="0" smtClean="0"/>
              <a:t>44</a:t>
            </a:r>
            <a:r>
              <a:rPr lang="ko-KR" altLang="en-US" baseline="0" dirty="0" err="1" smtClean="0"/>
              <a:t>배이상의</a:t>
            </a:r>
            <a:r>
              <a:rPr lang="ko-KR" altLang="en-US" baseline="0" dirty="0" smtClean="0"/>
              <a:t> 데이터가 생산될 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data </a:t>
            </a:r>
            <a:r>
              <a:rPr lang="en-US" altLang="ko-KR" baseline="0" dirty="0" err="1" smtClean="0"/>
              <a:t>moutain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억 </a:t>
            </a:r>
            <a:r>
              <a:rPr lang="en-US" altLang="ko-KR" baseline="0" dirty="0" smtClean="0"/>
              <a:t>GB</a:t>
            </a:r>
            <a:r>
              <a:rPr lang="ko-KR" altLang="en-US" baseline="0" dirty="0" smtClean="0"/>
              <a:t>씩 성장하고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비트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바이트가 </a:t>
            </a:r>
            <a:r>
              <a:rPr lang="ko-KR" altLang="en-US" baseline="0" dirty="0" err="1" smtClean="0"/>
              <a:t>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가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가 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과거에 많이 쓰던 </a:t>
            </a:r>
            <a:r>
              <a:rPr lang="en-US" altLang="ko-KR" baseline="0" dirty="0" smtClean="0"/>
              <a:t>3.5</a:t>
            </a:r>
            <a:r>
              <a:rPr lang="ko-KR" altLang="en-US" baseline="0" dirty="0" smtClean="0"/>
              <a:t>인치 플로피 디스크는 </a:t>
            </a:r>
            <a:r>
              <a:rPr lang="en-US" altLang="ko-KR" baseline="0" dirty="0" smtClean="0"/>
              <a:t>1.4MB</a:t>
            </a:r>
            <a:r>
              <a:rPr lang="ko-KR" altLang="en-US" baseline="0" dirty="0" smtClean="0"/>
              <a:t>였죠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지금은 </a:t>
            </a:r>
            <a:r>
              <a:rPr lang="ko-KR" altLang="en-US" baseline="0" dirty="0" err="1" smtClean="0"/>
              <a:t>아이폰으로</a:t>
            </a:r>
            <a:r>
              <a:rPr lang="ko-KR" altLang="en-US" baseline="0" dirty="0" smtClean="0"/>
              <a:t> 촬영하는 사진 </a:t>
            </a:r>
            <a:r>
              <a:rPr lang="ko-KR" altLang="en-US" baseline="0" dirty="0" err="1" smtClean="0"/>
              <a:t>한장의</a:t>
            </a:r>
            <a:r>
              <a:rPr lang="ko-KR" altLang="en-US" baseline="0" dirty="0" smtClean="0"/>
              <a:t> 크기가 </a:t>
            </a:r>
            <a:r>
              <a:rPr lang="en-US" altLang="ko-KR" baseline="0" dirty="0" smtClean="0"/>
              <a:t>3.5MB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짜리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메모리의 가격은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천원 밖에 </a:t>
            </a:r>
            <a:r>
              <a:rPr lang="ko-KR" altLang="en-US" baseline="0" dirty="0" err="1" smtClean="0"/>
              <a:t>안하죠</a:t>
            </a:r>
            <a:endParaRPr lang="en-US" altLang="ko-KR" baseline="0" dirty="0" smtClean="0"/>
          </a:p>
          <a:p>
            <a:r>
              <a:rPr lang="en-US" altLang="ko-KR" baseline="0" dirty="0" smtClean="0"/>
              <a:t>1GB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하드디스크는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만원 정도 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33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천개의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mp3</a:t>
            </a:r>
            <a:r>
              <a:rPr lang="ko-KR" altLang="en-US" baseline="0" dirty="0" smtClean="0"/>
              <a:t>음악파일을 저장할 수 있는 용량입니다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1PB</a:t>
            </a:r>
            <a:r>
              <a:rPr lang="ko-KR" altLang="en-US" baseline="0" dirty="0" smtClean="0"/>
              <a:t>가 되는데요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영화 </a:t>
            </a:r>
            <a:r>
              <a:rPr lang="ko-KR" altLang="en-US" baseline="0" dirty="0" err="1" smtClean="0"/>
              <a:t>아바타에</a:t>
            </a:r>
            <a:r>
              <a:rPr lang="ko-KR" altLang="en-US" baseline="0" dirty="0" smtClean="0"/>
              <a:t> 적용된 </a:t>
            </a:r>
            <a:r>
              <a:rPr lang="en-US" altLang="ko-KR" baseline="0" dirty="0" smtClean="0"/>
              <a:t>CG</a:t>
            </a:r>
            <a:r>
              <a:rPr lang="ko-KR" altLang="en-US" baseline="0" dirty="0" smtClean="0"/>
              <a:t>효과를 저장할 수 있는 용량입니다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1PB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1EB</a:t>
            </a:r>
            <a:r>
              <a:rPr lang="ko-KR" altLang="en-US" baseline="0" dirty="0" smtClean="0"/>
              <a:t>가 되는데요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년을 기준으로 인류의 모든 지식은 약 </a:t>
            </a:r>
            <a:r>
              <a:rPr lang="en-US" altLang="ko-KR" baseline="0" dirty="0" smtClean="0"/>
              <a:t>12EB</a:t>
            </a:r>
            <a:r>
              <a:rPr lang="ko-KR" altLang="en-US" baseline="0" dirty="0" smtClean="0"/>
              <a:t>정도가 된다고 하네요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그럼 더 곱해볼까요</a:t>
            </a:r>
            <a:r>
              <a:rPr lang="en-US" altLang="ko-KR" baseline="0" dirty="0" smtClean="0"/>
              <a:t>? 1EB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을 곱하면 </a:t>
            </a:r>
            <a:r>
              <a:rPr lang="en-US" altLang="ko-KR" baseline="0" dirty="0" smtClean="0"/>
              <a:t>1ZB</a:t>
            </a:r>
            <a:r>
              <a:rPr lang="ko-KR" altLang="en-US" baseline="0" dirty="0" err="1" smtClean="0"/>
              <a:t>이구요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1ZB</a:t>
            </a:r>
            <a:r>
              <a:rPr lang="ko-KR" altLang="en-US" baseline="0" dirty="0" smtClean="0"/>
              <a:t>를 저장하기 위한 하드디스크는 아마도 남극대륙만 </a:t>
            </a:r>
            <a:r>
              <a:rPr lang="ko-KR" altLang="en-US" baseline="0" dirty="0" err="1" smtClean="0"/>
              <a:t>할것이라는</a:t>
            </a:r>
            <a:r>
              <a:rPr lang="ko-KR" altLang="en-US" baseline="0" dirty="0" smtClean="0"/>
              <a:t> 예측입니다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세기의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이 될꺼고 분석은 그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을 연소하는 엔진이 될것이다 라는 말로 끝을 맺고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꼭 거창하게 시작할 필요 없다</a:t>
            </a:r>
            <a:endParaRPr lang="en-US" altLang="ko-KR" dirty="0" smtClean="0"/>
          </a:p>
          <a:p>
            <a:r>
              <a:rPr lang="en-US" altLang="ko-KR" dirty="0" err="1" smtClean="0"/>
              <a:t>Etzioni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일간의 여행 웹 사이드에서 긁어낸 </a:t>
            </a:r>
            <a:r>
              <a:rPr lang="en-US" altLang="ko-KR" dirty="0" smtClean="0"/>
              <a:t>12,000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항공원</a:t>
            </a:r>
            <a:r>
              <a:rPr lang="ko-KR" altLang="en-US" dirty="0" smtClean="0"/>
              <a:t> 가격 샘플을 이용해서 항공권 예측 모델을 만들어 냈다</a:t>
            </a:r>
            <a:endParaRPr lang="en-US" altLang="ko-KR" dirty="0" smtClean="0"/>
          </a:p>
          <a:p>
            <a:r>
              <a:rPr lang="ko-KR" altLang="en-US" dirty="0" smtClean="0"/>
              <a:t>항공사들이 가격을 결정할 때 고려하는 계절 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조건부 할인의 개수 등은 알 필요가 없다</a:t>
            </a:r>
            <a:endParaRPr lang="en-US" altLang="ko-KR" dirty="0" smtClean="0"/>
          </a:p>
          <a:p>
            <a:r>
              <a:rPr lang="ko-KR" altLang="en-US" dirty="0" smtClean="0"/>
              <a:t>그냥 결과가 그랬다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 err="1" smtClean="0"/>
              <a:t>페어캐스트라는</a:t>
            </a:r>
            <a:r>
              <a:rPr lang="ko-KR" altLang="en-US" dirty="0" smtClean="0"/>
              <a:t> 서비스를 개발했고 중고차 등등에 예측모델을 적용하다가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bing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천만 달러에 인수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초점이 맞는지 맞지 않는지 고민할 필요 없이 일단 찍고 봐</a:t>
            </a:r>
            <a:endParaRPr lang="en-US" altLang="ko-KR" dirty="0" smtClean="0"/>
          </a:p>
          <a:p>
            <a:r>
              <a:rPr lang="ko-KR" altLang="en-US" dirty="0" smtClean="0"/>
              <a:t>초점은 나중에 맞추는</a:t>
            </a:r>
            <a:r>
              <a:rPr lang="ko-KR" altLang="en-US" baseline="0" dirty="0" smtClean="0"/>
              <a:t>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</a:t>
            </a:r>
            <a:r>
              <a:rPr lang="ko-KR" altLang="en-US" baseline="0" dirty="0" err="1" smtClean="0"/>
              <a:t>재사용성이</a:t>
            </a:r>
            <a:r>
              <a:rPr lang="ko-KR" altLang="en-US" baseline="0" dirty="0" smtClean="0"/>
              <a:t> 중요하다는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빅데이터가</a:t>
            </a:r>
            <a:r>
              <a:rPr lang="ko-KR" altLang="en-US" baseline="0" dirty="0" smtClean="0"/>
              <a:t> 절대적으로 엄청난 규모의 데이터가 아니어도 되며 오히려 상대적 개념에 가깝다는 사실을 알려줌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1800</a:t>
            </a:r>
            <a:r>
              <a:rPr lang="ko-KR" altLang="en-US" dirty="0" smtClean="0"/>
              <a:t>년대 미국 남부군 해군 장교로 일하다가 사고를 겪고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년만에</a:t>
            </a:r>
            <a:r>
              <a:rPr lang="ko-KR" altLang="en-US" dirty="0" smtClean="0"/>
              <a:t> 해군에 복귀</a:t>
            </a:r>
            <a:endParaRPr lang="en-US" altLang="ko-KR" dirty="0" smtClean="0"/>
          </a:p>
          <a:p>
            <a:r>
              <a:rPr lang="ko-KR" altLang="en-US" dirty="0" err="1" smtClean="0"/>
              <a:t>장애때문에</a:t>
            </a:r>
            <a:r>
              <a:rPr lang="ko-KR" altLang="en-US" dirty="0" smtClean="0"/>
              <a:t> 사무직인 </a:t>
            </a:r>
            <a:r>
              <a:rPr lang="ko-KR" altLang="en-US" dirty="0" err="1" smtClean="0"/>
              <a:t>병참관으로</a:t>
            </a:r>
            <a:r>
              <a:rPr lang="ko-KR" altLang="en-US" dirty="0" smtClean="0"/>
              <a:t> 잃게 되었으나</a:t>
            </a:r>
            <a:endParaRPr lang="en-US" altLang="ko-KR" dirty="0" smtClean="0"/>
          </a:p>
          <a:p>
            <a:r>
              <a:rPr lang="ko-KR" altLang="en-US" dirty="0" smtClean="0"/>
              <a:t>낡은 항해일지를 분석하고 전 해군에 표준화된 항해일지를 보급하여 분석한 끝에</a:t>
            </a:r>
            <a:endParaRPr lang="en-US" altLang="ko-KR" dirty="0" smtClean="0"/>
          </a:p>
          <a:p>
            <a:r>
              <a:rPr lang="ko-KR" altLang="en-US" dirty="0" smtClean="0"/>
              <a:t>최적의 항로를 찾아내는데 큰 역할을 한 인물</a:t>
            </a:r>
            <a:endParaRPr lang="en-US" altLang="ko-KR" dirty="0" smtClean="0"/>
          </a:p>
          <a:p>
            <a:r>
              <a:rPr lang="ko-KR" altLang="en-US" dirty="0" smtClean="0"/>
              <a:t>교황청은 그에게 금메달을 하사하였고 유럽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개국으로부터 기사 작위를 </a:t>
            </a:r>
            <a:r>
              <a:rPr lang="ko-KR" altLang="en-US" dirty="0" err="1" smtClean="0"/>
              <a:t>부여받음</a:t>
            </a:r>
            <a:endParaRPr lang="en-US" altLang="ko-KR" dirty="0" smtClean="0"/>
          </a:p>
          <a:p>
            <a:r>
              <a:rPr lang="ko-KR" altLang="en-US" dirty="0" smtClean="0"/>
              <a:t>그러나 정작 미국은 그를 배신자로 생각하는데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제목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</a:t>
            </a:r>
            <a:r>
              <a:rPr lang="en-US" altLang="ko-KR" sz="4500" baseline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소속팀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상위부서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3934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b="0" kern="1200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52199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챕터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나눔바른고딕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23610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대외비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4559080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29479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500" dirty="0" smtClean="0">
                <a:solidFill>
                  <a:srgbClr val="FFFFFF"/>
                </a:solidFill>
                <a:latin typeface="나눔바른고딕"/>
                <a:ea typeface="나눔바른고딕"/>
              </a:rPr>
              <a:t>End of Document</a:t>
            </a:r>
            <a:endParaRPr lang="ko-KR" altLang="ko-KR" sz="4500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99663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83" y="6452710"/>
            <a:ext cx="849602" cy="15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013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52" r:id="rId3"/>
    <p:sldLayoutId id="2147483670" r:id="rId4"/>
    <p:sldLayoutId id="2147483664" r:id="rId5"/>
    <p:sldLayoutId id="2147483671" r:id="rId6"/>
    <p:sldLayoutId id="2147483661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2D8oji5EKbM?rel=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en.wikipedia.org/wiki/DIKW_Pyramid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ea typeface="나눔바른고딕" panose="020B0603020101020101" pitchFamily="50" charset="-127"/>
              </a:rPr>
              <a:t>빅데이터</a:t>
            </a:r>
            <a:r>
              <a:rPr lang="ko-KR" altLang="en-US" dirty="0" smtClean="0">
                <a:ea typeface="나눔바른고딕" panose="020B0603020101020101" pitchFamily="50" charset="-127"/>
              </a:rPr>
              <a:t> 시대</a:t>
            </a:r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/>
              <a:t>작 성 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김 성 민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1771" y="2214554"/>
            <a:ext cx="34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Corp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35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286124"/>
            <a:ext cx="4752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4448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57752" y="1214422"/>
            <a:ext cx="2214578" cy="1071570"/>
          </a:xfrm>
        </p:spPr>
        <p:txBody>
          <a:bodyPr/>
          <a:lstStyle/>
          <a:p>
            <a:pPr lvl="0"/>
            <a:r>
              <a:rPr lang="en-US" altLang="ko-KR" sz="4000" b="1" dirty="0" smtClean="0">
                <a:solidFill>
                  <a:srgbClr val="2DB400"/>
                </a:solidFill>
              </a:rPr>
              <a:t>GOOD</a:t>
            </a:r>
            <a:endParaRPr lang="ko-KR" altLang="en-US" sz="4000" dirty="0">
              <a:solidFill>
                <a:srgbClr val="2DB400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785918" y="5286388"/>
            <a:ext cx="2214578" cy="107157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643306" y="1233852"/>
            <a:ext cx="4960132" cy="4766916"/>
          </a:xfrm>
        </p:spPr>
        <p:txBody>
          <a:bodyPr/>
          <a:lstStyle/>
          <a:p>
            <a:pPr lvl="0"/>
            <a:r>
              <a:rPr sz="1200">
                <a:latin typeface="+mn-ea"/>
              </a:rPr>
              <a:t>곤장체험으로 보는 남녀관계 보고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 lvl="0"/>
            <a:r>
              <a:rPr sz="1200">
                <a:latin typeface="+mn-ea"/>
              </a:rPr>
              <a:t>아무관계없는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썸 느낌의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풀스윙하는 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갓 사귀기 시작한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모션만 풀스윙 또는 곤장위에서 연애질</a:t>
            </a:r>
          </a:p>
          <a:p>
            <a:pPr lvl="0"/>
            <a:r>
              <a:rPr lang="en-US" altLang="ko-KR" sz="1200" dirty="0">
                <a:latin typeface="+mn-ea"/>
              </a:rPr>
              <a:t>1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남녀모두 풀스윙하는척 사진만 찍음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표정연기 대박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2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분위기 봐서 </a:t>
            </a:r>
            <a:r>
              <a:rPr lang="en-US" altLang="ko-KR" sz="1200" dirty="0">
                <a:latin typeface="+mn-ea"/>
              </a:rPr>
              <a:t>50% </a:t>
            </a:r>
            <a:r>
              <a:rPr sz="1200">
                <a:latin typeface="+mn-ea"/>
              </a:rPr>
              <a:t>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싸울확률 높음</a:t>
            </a:r>
          </a:p>
          <a:p>
            <a:pPr lvl="0"/>
            <a:r>
              <a:rPr lang="en-US" altLang="ko-KR" sz="1200" dirty="0">
                <a:latin typeface="+mn-ea"/>
              </a:rPr>
              <a:t>3</a:t>
            </a:r>
            <a:r>
              <a:rPr sz="1200">
                <a:latin typeface="+mn-ea"/>
              </a:rPr>
              <a:t>년이상된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신혼부부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아내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허리 조심해야 된다면서 사진만 찰칵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남편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표정만 풀스윙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5</a:t>
            </a:r>
            <a:r>
              <a:rPr sz="1200">
                <a:latin typeface="+mn-ea"/>
              </a:rPr>
              <a:t>년이상된 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둘다 풀스윙</a:t>
            </a:r>
          </a:p>
          <a:p>
            <a:pPr lvl="0"/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자녀가 있을시 아이들이 풀스윙 </a:t>
            </a:r>
            <a:r>
              <a:rPr lang="en-US" altLang="ko-KR" sz="1200" dirty="0">
                <a:latin typeface="+mn-ea"/>
              </a:rPr>
              <a:t>- </a:t>
            </a:r>
            <a:r>
              <a:rPr sz="1200">
                <a:latin typeface="+mn-ea"/>
              </a:rPr>
              <a:t>주로 아빠가 맞음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전우</a:t>
            </a:r>
            <a:r>
              <a:rPr lang="en-US" altLang="ko-KR" sz="1200" dirty="0">
                <a:latin typeface="+mn-ea"/>
              </a:rPr>
              <a:t>, </a:t>
            </a:r>
            <a:r>
              <a:rPr sz="1200">
                <a:latin typeface="+mn-ea"/>
              </a:rPr>
              <a:t>동성친구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풀스윙에 추가로 주리까지 틀어버림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멱살잡이는 보너스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2</a:t>
            </a:r>
            <a:r>
              <a:rPr sz="1200">
                <a:solidFill>
                  <a:srgbClr val="2DB400"/>
                </a:solidFill>
                <a:latin typeface="+mn-ea"/>
              </a:rPr>
              <a:t>년간 지켜본 곤장체험 보고서 이옵니다</a:t>
            </a:r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.</a:t>
            </a:r>
          </a:p>
          <a:p>
            <a:pPr lvl="0"/>
            <a:endParaRPr lang="en-US" altLang="ko-KR" sz="1200" dirty="0">
              <a:latin typeface="+mn-ea"/>
            </a:endParaRPr>
          </a:p>
          <a:p>
            <a:pPr lvl="0"/>
            <a:r>
              <a:rPr lang="en-US" altLang="ko-KR" sz="1200" dirty="0">
                <a:latin typeface="+mn-ea"/>
              </a:rPr>
              <a:t>#</a:t>
            </a:r>
            <a:r>
              <a:rPr sz="1200">
                <a:latin typeface="+mn-ea"/>
              </a:rPr>
              <a:t>곤장보고서</a:t>
            </a:r>
          </a:p>
          <a:p>
            <a:pPr lvl="0"/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#</a:t>
            </a:r>
            <a:r>
              <a:rPr sz="1200">
                <a:solidFill>
                  <a:srgbClr val="FF0000"/>
                </a:solidFill>
                <a:latin typeface="+mn-ea"/>
              </a:rPr>
              <a:t>나름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_</a:t>
            </a:r>
            <a:r>
              <a:rPr sz="1200">
                <a:solidFill>
                  <a:srgbClr val="FF0000"/>
                </a:solidFill>
                <a:latin typeface="+mn-ea"/>
              </a:rPr>
              <a:t>빅데이터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lvl="0"/>
            <a:endParaRPr lang="ko-KR" altLang="en-US" sz="1200" dirty="0">
              <a:latin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5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 + 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132739" y="4396095"/>
            <a:ext cx="2939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Divide and Conquer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7731" y="2391313"/>
            <a:ext cx="4956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Big</a:t>
            </a:r>
            <a:r>
              <a:rPr lang="en-US" altLang="ko-KR" sz="8000" dirty="0" smtClean="0">
                <a:solidFill>
                  <a:schemeClr val="bg1"/>
                </a:solidFill>
              </a:rPr>
              <a:t> + </a:t>
            </a:r>
            <a:r>
              <a:rPr lang="en-US" altLang="ko-KR" sz="8000" dirty="0" smtClean="0">
                <a:solidFill>
                  <a:srgbClr val="FF0000"/>
                </a:solidFill>
              </a:rPr>
              <a:t>Data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86314" y="1357299"/>
            <a:ext cx="3500462" cy="4357718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30727" name="Picture 7" descr="D:\삭제예정\bigma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1214423"/>
            <a:ext cx="4660073" cy="4214842"/>
          </a:xfrm>
          <a:prstGeom prst="rect">
            <a:avLst/>
          </a:prstGeom>
          <a:noFill/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2285984" y="4786323"/>
            <a:ext cx="2245520" cy="2071677"/>
          </a:xfrm>
        </p:spPr>
        <p:txBody>
          <a:bodyPr/>
          <a:lstStyle/>
          <a:p>
            <a:pPr lvl="0" algn="ctr"/>
            <a:r>
              <a:rPr sz="8000" b="1" smtClean="0"/>
              <a:t>크다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2357430"/>
            <a:ext cx="6929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라틴어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dătum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의 복수형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</a:t>
            </a:r>
            <a:r>
              <a:rPr lang="en-US" altLang="ko-KR" sz="4000" dirty="0" smtClean="0">
                <a:solidFill>
                  <a:srgbClr val="2DB400"/>
                </a:solidFill>
                <a:latin typeface="+mn-ea"/>
              </a:rPr>
              <a:t>a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tum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사실로서 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주어진 것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929190" y="1428736"/>
            <a:ext cx="3000396" cy="4286280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1214414" y="1805356"/>
            <a:ext cx="5317322" cy="2266586"/>
          </a:xfrm>
        </p:spPr>
        <p:txBody>
          <a:bodyPr/>
          <a:lstStyle/>
          <a:p>
            <a:pPr lvl="0"/>
            <a:r>
              <a:rPr lang="en-US" altLang="ko-KR" sz="2400" b="1" dirty="0">
                <a:latin typeface="+mn-ea"/>
              </a:rPr>
              <a:t>Lieutenant Commander </a:t>
            </a:r>
            <a:r>
              <a:rPr lang="en-US" altLang="ko-KR" sz="2400" b="1" dirty="0">
                <a:solidFill>
                  <a:srgbClr val="2DB400"/>
                </a:solidFill>
                <a:latin typeface="+mn-ea"/>
              </a:rPr>
              <a:t>Data</a:t>
            </a:r>
            <a:endParaRPr lang="en-US" altLang="ko-KR" sz="1800" b="1" dirty="0" smtClean="0">
              <a:solidFill>
                <a:srgbClr val="2DB400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smtClean="0">
                <a:latin typeface="+mn-ea"/>
              </a:rPr>
              <a:t> 휴머노이드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smtClean="0">
                <a:latin typeface="+mn-ea"/>
              </a:rPr>
              <a:t> 은하계의 대부분의 지식을 머릿 속에 담고 있음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>
                <a:latin typeface="+mn-ea"/>
              </a:rPr>
              <a:t> </a:t>
            </a:r>
            <a:r>
              <a:rPr sz="1800" smtClean="0">
                <a:latin typeface="+mn-ea"/>
              </a:rPr>
              <a:t>빠른 판단력과 종합적인 사고로 선장의 두뇌 역할</a:t>
            </a:r>
            <a:endParaRPr lang="en-US" altLang="ko-KR" sz="1800" dirty="0" smtClean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</a:t>
            </a:r>
            <a:r>
              <a:rPr sz="2400" smtClean="0">
                <a:effectLst/>
              </a:rPr>
              <a:t>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756788" y="2857496"/>
            <a:ext cx="374403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Volume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빅데이</a:t>
            </a:r>
            <a:r>
              <a:rPr sz="2400" smtClean="0"/>
              <a:t>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756788" y="2857496"/>
            <a:ext cx="38640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Velocity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</a:t>
            </a:r>
            <a:r>
              <a:rPr sz="2400" smtClean="0">
                <a:effectLst/>
              </a:rPr>
              <a:t>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2756788" y="2857496"/>
            <a:ext cx="350519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Variety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638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990735"/>
            <a:ext cx="5843648" cy="315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4486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 smtClean="0"/>
              <a:t>Prologue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빅데이터란</a:t>
            </a:r>
            <a:r>
              <a:rPr lang="en-US" altLang="ko-KR" sz="2000" dirty="0" smtClean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왜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인가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활용 사례</a:t>
            </a:r>
            <a:r>
              <a:rPr lang="en-US" altLang="ko-KR" sz="2000" dirty="0" smtClean="0"/>
              <a:t>1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활용 사례</a:t>
            </a:r>
            <a:r>
              <a:rPr lang="en-US" altLang="ko-KR" sz="2000" dirty="0" smtClean="0"/>
              <a:t>2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빅데이터의</a:t>
            </a:r>
            <a:r>
              <a:rPr lang="ko-KR" altLang="en-US" sz="2000" dirty="0" smtClean="0"/>
              <a:t> 한계점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Epilogue</a:t>
            </a:r>
            <a:endParaRPr lang="en-US" altLang="ko-KR" sz="1800" dirty="0" smtClean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301336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왜</a:t>
            </a:r>
            <a:r>
              <a:rPr>
                <a:latin typeface="+mj-lt"/>
              </a:rPr>
              <a:t>? </a:t>
            </a:r>
            <a:r>
              <a:rPr lang="ko-KR" altLang="en-US" dirty="0" err="1">
                <a:latin typeface="+mj-lt"/>
              </a:rPr>
              <a:t>빅데이터</a:t>
            </a:r>
            <a:r>
              <a:rPr lang="ko-KR" altLang="en-US" dirty="0">
                <a:latin typeface="+mj-lt"/>
              </a:rPr>
              <a:t> 인가</a:t>
            </a:r>
            <a:r>
              <a:rPr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 </a:t>
            </a:r>
            <a:r>
              <a:rPr lang="ko-KR" altLang="en-US" sz="2400" dirty="0" smtClean="0">
                <a:effectLst/>
              </a:rPr>
              <a:t>와</a:t>
            </a:r>
            <a:r>
              <a:rPr lang="en-US" altLang="ko-KR" sz="2400" dirty="0" smtClean="0"/>
              <a:t> </a:t>
            </a:r>
            <a:r>
              <a:rPr lang="en-US" altLang="ko-KR" sz="2400" dirty="0" smtClean="0"/>
              <a:t>Information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57158" y="1000108"/>
            <a:ext cx="8429684" cy="535785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Information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Data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DIKW </a:t>
            </a:r>
            <a:r>
              <a:rPr sz="2400" smtClean="0">
                <a:effectLst/>
              </a:rPr>
              <a:t>모델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1785918" y="5072074"/>
            <a:ext cx="5572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2DB400"/>
                </a:solidFill>
                <a:hlinkClick r:id="rId2"/>
              </a:rPr>
              <a:t>http://en.wikipedia.org/wiki/DIKW_Pyramid</a:t>
            </a:r>
            <a:endParaRPr lang="ko-KR" altLang="en-US" dirty="0">
              <a:solidFill>
                <a:srgbClr val="2DB400"/>
              </a:solidFill>
            </a:endParaRPr>
          </a:p>
        </p:txBody>
      </p:sp>
      <p:pic>
        <p:nvPicPr>
          <p:cNvPr id="1026" name="Picture 2" descr="http://upload.wikimedia.org/wikipedia/en/9/93/DIK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9769" y="2071678"/>
            <a:ext cx="5476875" cy="28384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전통적인 방식의 분석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일부에서 전체로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Hamlet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714876" y="2500306"/>
            <a:ext cx="4214842" cy="2000264"/>
          </a:xfrm>
        </p:spPr>
        <p:txBody>
          <a:bodyPr/>
          <a:lstStyle/>
          <a:p>
            <a:pPr lvl="0" algn="ctr"/>
            <a:r>
              <a:rPr altLang="en-US" sz="2400" smtClean="0"/>
              <a:t>살것이냐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smtClean="0"/>
              <a:t>말것이냐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smtClean="0"/>
              <a:t>그것이 문제로다</a:t>
            </a:r>
            <a:r>
              <a:rPr lang="en-US" altLang="en-US" sz="2400" dirty="0" smtClean="0"/>
              <a:t>!</a:t>
            </a:r>
            <a:endParaRPr lang="ko-KR" altLang="en-US" sz="2400" dirty="0"/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0"/>
            <a:ext cx="473790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/>
              <a:t>Lytro</a:t>
            </a:r>
            <a:r>
              <a:rPr lang="en-US" sz="2400" dirty="0" smtClean="0"/>
              <a:t> </a:t>
            </a:r>
            <a:r>
              <a:rPr sz="2400" smtClean="0"/>
              <a:t>카메라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7" name="그림 6" descr="0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8" y="3429000"/>
            <a:ext cx="3810000" cy="2667000"/>
          </a:xfrm>
          <a:prstGeom prst="rect">
            <a:avLst/>
          </a:prstGeom>
        </p:spPr>
      </p:pic>
      <p:pic>
        <p:nvPicPr>
          <p:cNvPr id="5" name="그림 4" descr="lytr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82" y="1071546"/>
            <a:ext cx="6340550" cy="357190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42910" y="4000504"/>
            <a:ext cx="4214842" cy="1357322"/>
          </a:xfrm>
        </p:spPr>
        <p:txBody>
          <a:bodyPr/>
          <a:lstStyle/>
          <a:p>
            <a:pPr lvl="0" algn="ctr"/>
            <a:r>
              <a:rPr altLang="en-US" sz="2400" smtClean="0"/>
              <a:t>전체 </a:t>
            </a:r>
            <a:r>
              <a:rPr lang="en-US" altLang="en-US" sz="2400" dirty="0" smtClean="0"/>
              <a:t>Light Field</a:t>
            </a:r>
            <a:r>
              <a:rPr altLang="en-US" sz="2400" smtClean="0"/>
              <a:t>에서 나온</a:t>
            </a:r>
            <a:endParaRPr lang="en-US" altLang="en-US" sz="2400" dirty="0" smtClean="0"/>
          </a:p>
          <a:p>
            <a:pPr lvl="0" algn="ctr"/>
            <a:r>
              <a:rPr altLang="en-US" sz="2400" smtClean="0"/>
              <a:t> </a:t>
            </a:r>
            <a:r>
              <a:rPr lang="en-US" altLang="en-US" sz="2400" dirty="0" smtClean="0"/>
              <a:t>1,100</a:t>
            </a:r>
            <a:r>
              <a:rPr altLang="en-US" sz="2400" smtClean="0"/>
              <a:t>만개의 광선을 모두 포착</a:t>
            </a:r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Matthew Fontaine Maury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285860"/>
            <a:ext cx="3071834" cy="358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85786" y="4071942"/>
            <a:ext cx="7920000" cy="15522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“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젊은 선원들은 경험의 빛이 자신을 비출 때까지 더듬어 앞으로 나아가는 대신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자신에게는 이미 수 천명의 항해사들의 경험이 있고 그 것이 앞길을 인도해줄 것임을 알게 될</a:t>
            </a:r>
            <a:r>
              <a:rPr kumimoji="0" lang="ko-KR" altLang="en-US" sz="2400" b="0" i="1" u="none" strike="noStrike" kern="1200" cap="none" spc="0" normalizeH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 것이다</a:t>
            </a:r>
            <a:r>
              <a:rPr kumimoji="0" lang="en-US" altLang="ko-KR" sz="2400" b="0" i="1" u="none" strike="noStrike" kern="1200" cap="none" spc="0" normalizeH="0" noProof="0" dirty="0" smtClean="0">
                <a:ln>
                  <a:noFill/>
                </a:ln>
                <a:solidFill>
                  <a:srgbClr val="2DB400"/>
                </a:solidFill>
                <a:effectLst/>
                <a:uLnTx/>
                <a:uFillTx/>
                <a:latin typeface="+mn-ea"/>
                <a:cs typeface="+mn-cs"/>
              </a:rPr>
              <a:t>”</a:t>
            </a:r>
            <a:endParaRPr kumimoji="0" lang="ko-KR" altLang="en-US" sz="2400" b="0" i="1" u="none" strike="noStrike" kern="1200" cap="none" spc="0" normalizeH="0" baseline="0" noProof="0" dirty="0">
              <a:ln>
                <a:noFill/>
              </a:ln>
              <a:solidFill>
                <a:srgbClr val="2DB4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모두들 빅데이터를 하고 있다고 한다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3143248"/>
            <a:ext cx="8286808" cy="2500330"/>
          </a:xfrm>
        </p:spPr>
        <p:txBody>
          <a:bodyPr/>
          <a:lstStyle/>
          <a:p>
            <a:pPr lvl="0"/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Big 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data is like teenage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sex</a:t>
            </a:r>
            <a:r>
              <a:rPr lang="en-US" altLang="ko-KR" sz="2400" b="1" dirty="0" smtClean="0"/>
              <a:t> :</a:t>
            </a:r>
            <a:endParaRPr lang="en-US" altLang="ko-KR" sz="2400" b="1" dirty="0"/>
          </a:p>
          <a:p>
            <a:pPr lvl="0"/>
            <a:r>
              <a:rPr lang="en-US" altLang="ko-KR" sz="2400" b="1" dirty="0"/>
              <a:t>everyone talks about it, nobody really knows how to do it,</a:t>
            </a:r>
          </a:p>
          <a:p>
            <a:pPr lvl="0"/>
            <a:r>
              <a:rPr lang="en-US" altLang="ko-KR" sz="2400" b="1" dirty="0"/>
              <a:t>everyone thinks everyone else is doing </a:t>
            </a:r>
            <a:r>
              <a:rPr lang="en-US" altLang="ko-KR" sz="2400" b="1" dirty="0" smtClean="0"/>
              <a:t>it,</a:t>
            </a:r>
          </a:p>
          <a:p>
            <a:pPr lvl="0"/>
            <a:r>
              <a:rPr lang="en-US" altLang="ko-KR" sz="2400" b="1" dirty="0" smtClean="0"/>
              <a:t>so </a:t>
            </a:r>
            <a:r>
              <a:rPr lang="en-US" altLang="ko-KR" sz="2400" b="1" dirty="0"/>
              <a:t>everyone claims they are doing </a:t>
            </a:r>
            <a:r>
              <a:rPr lang="en-US" altLang="ko-KR" sz="2400" b="1" dirty="0" smtClean="0"/>
              <a:t>it</a:t>
            </a:r>
            <a:endParaRPr lang="ko-KR" altLang="en-US" sz="2400" dirty="0"/>
          </a:p>
        </p:txBody>
      </p:sp>
      <p:pic>
        <p:nvPicPr>
          <p:cNvPr id="4" name="그림 3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1506055"/>
            <a:ext cx="1436367" cy="12800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소개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800" b="1" dirty="0" smtClean="0"/>
              <a:t>내용 제목</a:t>
            </a:r>
            <a:r>
              <a:rPr lang="en-US" altLang="ko-KR" sz="1800" b="1" dirty="0" smtClean="0"/>
              <a:t>: </a:t>
            </a:r>
            <a:r>
              <a:rPr lang="ko-KR" altLang="en-US" sz="1800" b="1" dirty="0" err="1" smtClean="0"/>
              <a:t>나눔바른고딕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B, 12pt</a:t>
            </a:r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lvl="1"/>
            <a:r>
              <a:rPr lang="ko-KR" altLang="en-US" sz="1200" b="1" dirty="0" smtClean="0"/>
              <a:t>소제목</a:t>
            </a:r>
            <a:r>
              <a:rPr lang="en-US" altLang="ko-KR" sz="1200" b="1" dirty="0" smtClean="0"/>
              <a:t>: </a:t>
            </a:r>
            <a:r>
              <a:rPr lang="ko-KR" altLang="en-US" sz="1200" b="1" dirty="0" err="1" smtClean="0"/>
              <a:t>나눔바른고딕</a:t>
            </a:r>
            <a:r>
              <a:rPr lang="ko-KR" altLang="en-US" sz="1200" b="1" dirty="0" smtClean="0"/>
              <a:t> </a:t>
            </a:r>
            <a:r>
              <a:rPr lang="en-US" altLang="ko-KR" sz="1200" b="1" dirty="0" smtClean="0"/>
              <a:t>B, 10pt</a:t>
            </a:r>
          </a:p>
          <a:p>
            <a:pPr lvl="2"/>
            <a:r>
              <a:rPr lang="ko-KR" altLang="en-US" sz="1200" dirty="0" smtClean="0"/>
              <a:t>소제목 이하의 본문내용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나눔바른고딕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R, 10pt </a:t>
            </a:r>
          </a:p>
          <a:p>
            <a:pPr lvl="3"/>
            <a:r>
              <a:rPr lang="ko-KR" altLang="en-US" sz="1200" dirty="0" smtClean="0"/>
              <a:t>상세항목의 내용 </a:t>
            </a:r>
            <a:endParaRPr lang="en-US" altLang="ko-KR" sz="1200" dirty="0" smtClean="0"/>
          </a:p>
          <a:p>
            <a:pPr lvl="4"/>
            <a:r>
              <a:rPr lang="ko-KR" altLang="en-US" sz="1200" dirty="0" smtClean="0"/>
              <a:t>상세항목</a:t>
            </a:r>
            <a:endParaRPr lang="en-US" altLang="ko-KR" sz="1200" dirty="0" smtClean="0"/>
          </a:p>
          <a:p>
            <a:pPr lvl="0">
              <a:lnSpc>
                <a:spcPct val="100000"/>
              </a:lnSpc>
            </a:pPr>
            <a:endParaRPr lang="ko-KR" altLang="en-US" sz="1200" dirty="0" smtClean="0"/>
          </a:p>
          <a:p>
            <a:pPr lvl="0"/>
            <a:r>
              <a:rPr lang="ko-KR" altLang="en-US" sz="1200" dirty="0" smtClean="0"/>
              <a:t>본문 내용의 글꼴 크기</a:t>
            </a:r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화면에서의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가독성을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고려하여 최소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10pt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로 권장합니다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0" lvl="1" indent="0">
              <a:buNone/>
            </a:pPr>
            <a:r>
              <a:rPr lang="ko-KR" altLang="en-US" sz="1200" dirty="0" smtClean="0"/>
              <a:t>다만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캡션으로 사용하는 경우 등 상황에 따라 </a:t>
            </a:r>
            <a:r>
              <a:rPr lang="en-US" altLang="ko-KR" sz="1200" dirty="0" smtClean="0"/>
              <a:t>10pt </a:t>
            </a:r>
            <a:r>
              <a:rPr lang="ko-KR" altLang="en-US" sz="1200" dirty="0" smtClean="0"/>
              <a:t>미만으로 사용할 수 있습니다</a:t>
            </a:r>
            <a:r>
              <a:rPr lang="en-US" altLang="ko-KR" sz="1200" dirty="0" smtClean="0"/>
              <a:t>.</a:t>
            </a:r>
          </a:p>
          <a:p>
            <a:pPr lvl="0">
              <a:lnSpc>
                <a:spcPct val="100000"/>
              </a:lnSpc>
            </a:pPr>
            <a:endParaRPr lang="en-US" altLang="ko-KR" sz="1200" dirty="0" smtClean="0"/>
          </a:p>
          <a:p>
            <a:pPr lvl="0"/>
            <a:r>
              <a:rPr lang="ko-KR" altLang="en-US" sz="1200" dirty="0" smtClean="0"/>
              <a:t>본문 내용의 </a:t>
            </a:r>
            <a:r>
              <a:rPr lang="ko-KR" altLang="en-US" sz="1200" dirty="0" err="1" smtClean="0"/>
              <a:t>줄간격</a:t>
            </a:r>
            <a:endParaRPr lang="ko-KR" altLang="en-US" sz="1200" dirty="0" smtClean="0"/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기본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줄간격은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1.5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배입니다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0">
              <a:lnSpc>
                <a:spcPct val="100000"/>
              </a:lnSpc>
            </a:pPr>
            <a:endParaRPr lang="en-US" altLang="ko-KR" sz="1200" dirty="0" smtClean="0"/>
          </a:p>
          <a:p>
            <a:pPr lvl="0"/>
            <a:r>
              <a:rPr lang="ko-KR" altLang="en-US" sz="1200" dirty="0" smtClean="0"/>
              <a:t>본문 내용의 글자간격</a:t>
            </a:r>
          </a:p>
          <a:p>
            <a:pPr marL="0" lvl="1" indent="0">
              <a:buNone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기본 글자간격은 ‘표준으로’ 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lvl="0"/>
            <a:endParaRPr lang="en-US" altLang="ko-KR" sz="1200" dirty="0" smtClean="0"/>
          </a:p>
          <a:p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위의 내용은 권장 사항으로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문서 내용에 따라 작성자의 임의 대로 변경이 가능합니다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pPr lvl="0"/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lt"/>
              </a:rPr>
              <a:t>1</a:t>
            </a:r>
            <a:r>
              <a:rPr>
                <a:latin typeface="+mj-lt"/>
              </a:rPr>
              <a:t>. Prologue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 smtClean="0"/>
              <a:t>차트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삽입 </a:t>
            </a:r>
            <a:r>
              <a:rPr lang="en-US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차트</a:t>
            </a:r>
            <a:r>
              <a:rPr lang="ko-KR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를 이용하여 다양한 차트형태를 구현할 수 있습니다</a:t>
            </a:r>
            <a:r>
              <a:rPr lang="en-US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dirty="0" smtClean="0">
              <a:effectLst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="" xmlns:p14="http://schemas.microsoft.com/office/powerpoint/2010/main" val="2213830667"/>
              </p:ext>
            </p:extLst>
          </p:nvPr>
        </p:nvGraphicFramePr>
        <p:xfrm>
          <a:off x="1187624" y="2204864"/>
          <a:ext cx="6768752" cy="3643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="" xmlns:p14="http://schemas.microsoft.com/office/powerpoint/2010/main" val="3052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 smtClean="0"/>
              <a:t>차트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삽입 </a:t>
            </a:r>
            <a:r>
              <a:rPr lang="en-US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&gt; </a:t>
            </a:r>
            <a:r>
              <a:rPr lang="ko-KR" altLang="ko-KR" sz="1000" b="0" i="0" kern="1200" spc="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차트</a:t>
            </a:r>
            <a:r>
              <a:rPr lang="ko-KR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를 이용하여 다양한 차트형태를 구현할 수 있습니다</a:t>
            </a:r>
            <a:r>
              <a:rPr lang="en-US" altLang="ko-KR" sz="1000" b="0" i="0" kern="1200" spc="0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ko-KR" sz="1200" dirty="0" smtClean="0">
              <a:effectLst/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="" xmlns:p14="http://schemas.microsoft.com/office/powerpoint/2010/main" val="2328267755"/>
              </p:ext>
            </p:extLst>
          </p:nvPr>
        </p:nvGraphicFramePr>
        <p:xfrm>
          <a:off x="1187624" y="2156005"/>
          <a:ext cx="3036897" cy="37328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차트 6"/>
          <p:cNvGraphicFramePr/>
          <p:nvPr>
            <p:extLst>
              <p:ext uri="{D42A27DB-BD31-4B8C-83A1-F6EECF244321}">
                <p14:modId xmlns="" xmlns:p14="http://schemas.microsoft.com/office/powerpoint/2010/main" val="356990198"/>
              </p:ext>
            </p:extLst>
          </p:nvPr>
        </p:nvGraphicFramePr>
        <p:xfrm>
          <a:off x="4716016" y="1960265"/>
          <a:ext cx="3454433" cy="4246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25661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1.1  </a:t>
            </a:r>
            <a:r>
              <a:rPr lang="ko-KR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페이지 제목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: </a:t>
            </a:r>
            <a:r>
              <a:rPr lang="ko-KR" altLang="ko-KR" sz="1600" b="1" kern="1200" baseline="0" dirty="0" err="1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나눔바른고딕</a:t>
            </a:r>
            <a:r>
              <a:rPr lang="en-US" altLang="ko-KR" sz="1600" b="1" kern="1200" baseline="0" dirty="0" smtClean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 B, 16pt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z="1200" b="1" dirty="0"/>
              <a:t>표</a:t>
            </a:r>
            <a:r>
              <a:rPr lang="ko-KR" altLang="en-US" sz="1200" b="1" dirty="0" smtClean="0"/>
              <a:t> 예시</a:t>
            </a:r>
            <a:endParaRPr lang="en-US" altLang="ko-KR" sz="1200" b="1" dirty="0"/>
          </a:p>
          <a:p>
            <a:pPr lvl="0">
              <a:lnSpc>
                <a:spcPct val="50000"/>
              </a:lnSpc>
            </a:pPr>
            <a:endParaRPr lang="en-US" altLang="ko-KR" sz="1200" b="1" dirty="0" smtClean="0"/>
          </a:p>
          <a:p>
            <a:r>
              <a:rPr lang="ko-KR" altLang="ko-KR" dirty="0"/>
              <a:t>표를 선택한 상태에서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표 도구 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&gt;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디자인 </a:t>
            </a:r>
            <a:r>
              <a:rPr lang="ko-KR" altLang="ko-KR" dirty="0"/>
              <a:t>혹은 </a:t>
            </a:r>
            <a:r>
              <a:rPr lang="ko-KR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레이아웃</a:t>
            </a:r>
            <a:r>
              <a:rPr lang="ko-KR" altLang="ko-KR" dirty="0"/>
              <a:t>에서 색상 및 선을 편집할 수 있습니다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42630970"/>
              </p:ext>
            </p:extLst>
          </p:nvPr>
        </p:nvGraphicFramePr>
        <p:xfrm>
          <a:off x="1388393" y="2675012"/>
          <a:ext cx="6367214" cy="269820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09602"/>
                <a:gridCol w="909602"/>
                <a:gridCol w="909602"/>
                <a:gridCol w="909602"/>
                <a:gridCol w="909602"/>
                <a:gridCol w="909602"/>
                <a:gridCol w="909602"/>
              </a:tblGrid>
              <a:tr h="309169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000" b="1" kern="12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ko-KR" altLang="en-US" sz="1000" b="1" kern="12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+mn-cs"/>
                        </a:rPr>
                        <a:t>항목</a:t>
                      </a:r>
                      <a:endParaRPr lang="ko-KR" altLang="en-US" sz="1000" b="1" kern="12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+mn-cs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2DB4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780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항목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2D2D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내용</a:t>
                      </a:r>
                      <a:endParaRPr lang="ko-KR" altLang="en-US" sz="100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7200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171867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End of Document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759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소개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4102876" cy="5124106"/>
          </a:xfrm>
        </p:spPr>
        <p:txBody>
          <a:bodyPr/>
          <a:lstStyle/>
          <a:p>
            <a:pPr lvl="0"/>
            <a:r>
              <a:rPr sz="1800" b="1" smtClean="0"/>
              <a:t>이름 </a:t>
            </a:r>
            <a:r>
              <a:rPr lang="en-US" sz="1800" b="1" dirty="0" smtClean="0"/>
              <a:t>: </a:t>
            </a:r>
            <a:r>
              <a:rPr sz="1800" b="1" smtClean="0">
                <a:solidFill>
                  <a:srgbClr val="FF0000"/>
                </a:solidFill>
              </a:rPr>
              <a:t>김 성 민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0"/>
            <a:r>
              <a:rPr sz="1800" b="1" smtClean="0"/>
              <a:t>하는일 </a:t>
            </a:r>
            <a:r>
              <a:rPr lang="en-US" sz="1800" b="1" dirty="0" smtClean="0"/>
              <a:t>: </a:t>
            </a:r>
            <a:r>
              <a:rPr sz="1800" b="1" smtClean="0"/>
              <a:t>웹 프로그래밍</a:t>
            </a:r>
            <a:endParaRPr lang="en-US" sz="1800" b="1" dirty="0" smtClean="0"/>
          </a:p>
          <a:p>
            <a:pPr lvl="0"/>
            <a:r>
              <a:rPr sz="1800" b="1" smtClean="0"/>
              <a:t>최근 관심사 </a:t>
            </a:r>
            <a:r>
              <a:rPr lang="en-US" sz="1800" b="1" dirty="0" smtClean="0"/>
              <a:t>: </a:t>
            </a:r>
            <a:r>
              <a:rPr sz="1800" b="1" smtClean="0"/>
              <a:t>안드로이드 프로그래밍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1800" b="1" smtClean="0">
                <a:solidFill>
                  <a:srgbClr val="2DB400"/>
                </a:solidFill>
              </a:rPr>
              <a:t>그동안 해왔던일</a:t>
            </a:r>
            <a:endParaRPr lang="en-US" sz="1800" b="1" dirty="0" smtClean="0">
              <a:solidFill>
                <a:srgbClr val="2DB400"/>
              </a:solidFill>
            </a:endParaRPr>
          </a:p>
          <a:p>
            <a:pPr lvl="0">
              <a:buFontTx/>
              <a:buChar char="-"/>
            </a:pPr>
            <a:r>
              <a:rPr sz="1800" b="1" smtClean="0"/>
              <a:t> 음성인식 </a:t>
            </a:r>
            <a:r>
              <a:rPr lang="en-US" sz="1800" b="1" dirty="0" smtClean="0"/>
              <a:t>Application </a:t>
            </a:r>
            <a:r>
              <a:rPr sz="1800" b="1" smtClean="0"/>
              <a:t>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smtClean="0"/>
              <a:t>보험</a:t>
            </a:r>
            <a:r>
              <a:rPr lang="en-US" sz="1800" b="1" dirty="0" smtClean="0"/>
              <a:t>, </a:t>
            </a:r>
            <a:r>
              <a:rPr sz="1800" b="1" smtClean="0"/>
              <a:t>카드사등의 고객 응대 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lang="en-US" sz="1800" b="1" dirty="0" smtClean="0"/>
              <a:t>ERP </a:t>
            </a:r>
            <a:r>
              <a:rPr sz="1800" b="1" smtClean="0"/>
              <a:t>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sz="1800" b="1" smtClean="0"/>
              <a:t>무역 통계 서비스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smtClean="0"/>
              <a:t>네이</a:t>
            </a:r>
            <a:r>
              <a:rPr sz="1800" b="1"/>
              <a:t>버</a:t>
            </a:r>
            <a:r>
              <a:rPr lang="en-US" altLang="ko-KR" sz="1800" b="1" dirty="0" smtClean="0"/>
              <a:t> </a:t>
            </a:r>
            <a:r>
              <a:rPr sz="1800" b="1" smtClean="0"/>
              <a:t>관</a:t>
            </a:r>
            <a:r>
              <a:rPr sz="1800" b="1"/>
              <a:t>련</a:t>
            </a:r>
            <a:r>
              <a:rPr sz="1800" b="1" smtClean="0"/>
              <a:t> 서비스 개발</a:t>
            </a:r>
            <a:endParaRPr lang="en-US" altLang="ko-KR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14876" y="1785926"/>
            <a:ext cx="3714776" cy="3714776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경영학에 있어서 나와 여러분</a:t>
            </a:r>
            <a:endParaRPr lang="ko-KR" alt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57752" y="2214554"/>
            <a:ext cx="37433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857752" y="4786322"/>
            <a:ext cx="3714776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빅데이터에 있어서 나와 여러분</a:t>
            </a:r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48" y="4786322"/>
            <a:ext cx="4286280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 descr="0000hh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2214555"/>
            <a:ext cx="4286280" cy="2596262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그러므로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000232" y="1571612"/>
            <a:ext cx="5031570" cy="3929090"/>
          </a:xfr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</p:spPr>
        <p:txBody>
          <a:bodyPr anchor="ctr" anchorCtr="0"/>
          <a:lstStyle/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빅데이터의  실체</a:t>
            </a:r>
            <a:r>
              <a:rPr sz="2400" b="1" smtClean="0">
                <a:latin typeface="+mn-ea"/>
              </a:rPr>
              <a:t>를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여러</a:t>
            </a:r>
            <a:r>
              <a:rPr sz="2400" b="1">
                <a:solidFill>
                  <a:srgbClr val="2DB400"/>
                </a:solidFill>
                <a:latin typeface="+mn-ea"/>
              </a:rPr>
              <a:t>분</a:t>
            </a:r>
            <a:r>
              <a:rPr sz="2400" b="1" smtClean="0">
                <a:latin typeface="+mn-ea"/>
              </a:rPr>
              <a:t>의 시각에서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latin typeface="+mn-ea"/>
              </a:rPr>
              <a:t>좀 더 쉽게하게 설명할 수 있는 적임자는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6000" b="1" smtClean="0">
                <a:solidFill>
                  <a:srgbClr val="FF0000"/>
                </a:solidFill>
                <a:latin typeface="+mn-ea"/>
              </a:rPr>
              <a:t>저</a:t>
            </a:r>
            <a:endParaRPr lang="en-US" altLang="ko-KR" sz="6000" b="1" dirty="0" smtClean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꼭 알아 두어야할 점</a:t>
            </a:r>
            <a:r>
              <a:rPr lang="en-US" altLang="en-US" sz="2400" dirty="0" smtClean="0"/>
              <a:t>, </a:t>
            </a:r>
            <a:r>
              <a:rPr altLang="en-US" sz="2400" smtClean="0"/>
              <a:t>그리고 다루지 않는 것들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60528" cy="4981230"/>
          </a:xfrm>
        </p:spPr>
        <p:txBody>
          <a:bodyPr/>
          <a:lstStyle/>
          <a:p>
            <a:pPr lvl="0"/>
            <a:r>
              <a:rPr sz="2400" b="1" smtClean="0">
                <a:solidFill>
                  <a:srgbClr val="FF0000"/>
                </a:solidFill>
              </a:rPr>
              <a:t>꼭 알아 두어야할 점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smtClean="0"/>
              <a:t>빅데이터의 개념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smtClean="0"/>
              <a:t>빅데이터등장 배경  및 이를 활용한 </a:t>
            </a:r>
            <a:r>
              <a:rPr lang="en-US" sz="1800" b="1" dirty="0" smtClean="0"/>
              <a:t>business</a:t>
            </a:r>
            <a:r>
              <a:rPr sz="1800" b="1" smtClean="0"/>
              <a:t>개선 사례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빅데이터의 한계점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2400" b="1" smtClean="0">
                <a:solidFill>
                  <a:srgbClr val="2DB400"/>
                </a:solidFill>
              </a:rPr>
              <a:t>다루지 않는 것들</a:t>
            </a:r>
            <a:endParaRPr lang="en-US" sz="2400" b="1" dirty="0" smtClean="0">
              <a:solidFill>
                <a:srgbClr val="2DB4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smtClean="0"/>
              <a:t>전문적인 경영 지식을 접목한 빅데이터 이론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시스템 구조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smtClean="0"/>
              <a:t>시스템 구축 실무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smtClean="0"/>
              <a:t>이외의 골치 아픈 주제들</a:t>
            </a:r>
            <a:r>
              <a:rPr lang="en-US" sz="1800" b="1" dirty="0" smtClean="0"/>
              <a:t>…</a:t>
            </a:r>
            <a:endParaRPr lang="en-US" altLang="ko-KR" sz="1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빅데이터란</a:t>
            </a:r>
            <a:r>
              <a:rPr smtClean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2736</TotalTime>
  <Words>1156</Words>
  <Application>Microsoft Office PowerPoint</Application>
  <PresentationFormat>화면 슬라이드 쇼(4:3)</PresentationFormat>
  <Paragraphs>261</Paragraphs>
  <Slides>35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빅데이터 시대</vt:lpstr>
      <vt:lpstr>목차</vt:lpstr>
      <vt:lpstr>1. Prologue</vt:lpstr>
      <vt:lpstr>소개</vt:lpstr>
      <vt:lpstr>경영학에 있어서 나와 여러분</vt:lpstr>
      <vt:lpstr>빅데이터에 있어서 나와 여러분</vt:lpstr>
      <vt:lpstr>그러므로…</vt:lpstr>
      <vt:lpstr>꼭 알아 두어야할 점, 그리고 다루지 않는 것들…</vt:lpstr>
      <vt:lpstr>2. 빅데이터란?</vt:lpstr>
      <vt:lpstr>나름 빅데이터 </vt:lpstr>
      <vt:lpstr>나름 빅데이터 </vt:lpstr>
      <vt:lpstr>Big + Data </vt:lpstr>
      <vt:lpstr>Big </vt:lpstr>
      <vt:lpstr>Data </vt:lpstr>
      <vt:lpstr>Data </vt:lpstr>
      <vt:lpstr>빅데이터 </vt:lpstr>
      <vt:lpstr>빅데이터 </vt:lpstr>
      <vt:lpstr>빅데이터 </vt:lpstr>
      <vt:lpstr>빅데이터 </vt:lpstr>
      <vt:lpstr>2. 왜? 빅데이터 인가!</vt:lpstr>
      <vt:lpstr>Data 와 Information </vt:lpstr>
      <vt:lpstr>DIKW 모델 </vt:lpstr>
      <vt:lpstr>전통적인 방식의 분석 </vt:lpstr>
      <vt:lpstr>일부에서 전체로… </vt:lpstr>
      <vt:lpstr>Hamlet </vt:lpstr>
      <vt:lpstr>Lytro 카메라 </vt:lpstr>
      <vt:lpstr>Matthew Fontaine Maury </vt:lpstr>
      <vt:lpstr>모두들 빅데이터를 하고 있다고 한다… </vt:lpstr>
      <vt:lpstr>소개 </vt:lpstr>
      <vt:lpstr>슬라이드 30</vt:lpstr>
      <vt:lpstr>1.1  페이지 제목: 나눔바른고딕 B, 16pt </vt:lpstr>
      <vt:lpstr>슬라이드 32</vt:lpstr>
      <vt:lpstr>1.1  페이지 제목: 나눔바른고딕 B, 16pt </vt:lpstr>
      <vt:lpstr>1.1  페이지 제목: 나눔바른고딕 B, 16pt </vt:lpstr>
      <vt:lpstr>End of Document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owen</cp:lastModifiedBy>
  <cp:revision>283</cp:revision>
  <dcterms:created xsi:type="dcterms:W3CDTF">2013-11-30T07:53:32Z</dcterms:created>
  <dcterms:modified xsi:type="dcterms:W3CDTF">2014-10-26T14:18:07Z</dcterms:modified>
</cp:coreProperties>
</file>